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Roboto Mono Medium"/>
      <p:regular r:id="rId33"/>
      <p:bold r:id="rId34"/>
      <p:italic r:id="rId35"/>
      <p:boldItalic r:id="rId36"/>
    </p:embeddedFont>
    <p:embeddedFont>
      <p:font typeface="Roboto Mono Light"/>
      <p:regular r:id="rId37"/>
      <p:bold r:id="rId38"/>
      <p:italic r:id="rId39"/>
      <p:boldItalic r:id="rId40"/>
    </p:embeddedFont>
    <p:embeddedFont>
      <p:font typeface="Montserrat Light"/>
      <p:regular r:id="rId41"/>
      <p:bold r:id="rId42"/>
      <p:italic r:id="rId43"/>
      <p:boldItalic r:id="rId44"/>
    </p:embeddedFont>
    <p:embeddedFont>
      <p:font typeface="Sora"/>
      <p:regular r:id="rId45"/>
      <p:bold r:id="rId46"/>
    </p:embeddedFont>
    <p:embeddedFont>
      <p:font typeface="Roboto Mon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1" roundtripDataSignature="AMtx7mjTByTHU0MwleRxxd2/2F3Ph2hJ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Light-boldItalic.fntdata"/><Relationship Id="rId42" Type="http://schemas.openxmlformats.org/officeDocument/2006/relationships/font" Target="fonts/MontserratLight-bold.fntdata"/><Relationship Id="rId41" Type="http://schemas.openxmlformats.org/officeDocument/2006/relationships/font" Target="fonts/MontserratLight-regular.fntdata"/><Relationship Id="rId44" Type="http://schemas.openxmlformats.org/officeDocument/2006/relationships/font" Target="fonts/MontserratLight-boldItalic.fntdata"/><Relationship Id="rId43" Type="http://schemas.openxmlformats.org/officeDocument/2006/relationships/font" Target="fonts/MontserratLight-italic.fntdata"/><Relationship Id="rId46" Type="http://schemas.openxmlformats.org/officeDocument/2006/relationships/font" Target="fonts/Sora-bold.fntdata"/><Relationship Id="rId45" Type="http://schemas.openxmlformats.org/officeDocument/2006/relationships/font" Target="fonts/Sora-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MonoMedium-regular.fntdata"/><Relationship Id="rId32" Type="http://schemas.openxmlformats.org/officeDocument/2006/relationships/slide" Target="slides/slide26.xml"/><Relationship Id="rId35" Type="http://schemas.openxmlformats.org/officeDocument/2006/relationships/font" Target="fonts/RobotoMonoMedium-italic.fntdata"/><Relationship Id="rId34" Type="http://schemas.openxmlformats.org/officeDocument/2006/relationships/font" Target="fonts/RobotoMonoMedium-bold.fntdata"/><Relationship Id="rId37" Type="http://schemas.openxmlformats.org/officeDocument/2006/relationships/font" Target="fonts/RobotoMonoLight-regular.fntdata"/><Relationship Id="rId36" Type="http://schemas.openxmlformats.org/officeDocument/2006/relationships/font" Target="fonts/RobotoMonoMedium-boldItalic.fntdata"/><Relationship Id="rId39" Type="http://schemas.openxmlformats.org/officeDocument/2006/relationships/font" Target="fonts/RobotoMonoLight-italic.fntdata"/><Relationship Id="rId38" Type="http://schemas.openxmlformats.org/officeDocument/2006/relationships/font" Target="fonts/RobotoMonoLigh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font" Target="fonts/RobotoMon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3abdb1dd9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243abdb1dd9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43abdb1dd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43abdb1dd9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53" name="Google Shape;253;g243abdb1dd9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3abdb1dd9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243abdb1dd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3abdb1dd9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43abdb1dd9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66" name="Google Shape;266;g243abdb1dd9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3abdb1dd9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243abdb1dd9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3abdb1dd9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243abdb1dd9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80" name="Google Shape;280;g243abdb1dd9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3abdb1dd9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243abdb1dd9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3abdb1dd9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43abdb1dd9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93" name="Google Shape;293;g243abdb1dd9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42ad2f6649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142ad2f6649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3abdb1dd9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243abdb1dd9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3abdb1dd9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243abdb1dd9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3abdb1dd9_0_1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g243abdb1dd9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43abdb1dd9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g243abdb1dd9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3abdb1dd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243abdb1dd9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37" name="Google Shape;337;g243abdb1dd9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43abdb1dd9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243abdb1dd9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c19338028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c19338028d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55" name="Google Shape;355;g1c19338028d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02" name="Google Shape;20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3abdb1dd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243abdb1dd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14" name="Google Shape;214;g243abdb1dd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51da43991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1451da4399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3abdb1dd9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243abdb1dd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3abdb1dd9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243abdb1dd9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2ad2f664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142ad2f6649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41" name="Google Shape;241;g142ad2f6649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9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7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3" name="Google Shape;93;p73"/>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94" name="Google Shape;94;p73"/>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sp>
        <p:nvSpPr>
          <p:cNvPr id="100" name="Google Shape;100;p74"/>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1" name="Google Shape;101;p74"/>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02" name="Google Shape;102;p74"/>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7" name="Shape 107"/>
        <p:cNvGrpSpPr/>
        <p:nvPr/>
      </p:nvGrpSpPr>
      <p:grpSpPr>
        <a:xfrm>
          <a:off x="0" y="0"/>
          <a:ext cx="0" cy="0"/>
          <a:chOff x="0" y="0"/>
          <a:chExt cx="0" cy="0"/>
        </a:xfrm>
      </p:grpSpPr>
      <p:sp>
        <p:nvSpPr>
          <p:cNvPr id="108" name="Google Shape;108;p7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2"/>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0" name="Google Shape;110;p7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1" name="Google Shape;111;p7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5"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8" name="Google Shape;118;p75"/>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76"/>
          <p:cNvSpPr txBox="1"/>
          <p:nvPr>
            <p:ph type="title"/>
          </p:nvPr>
        </p:nvSpPr>
        <p:spPr>
          <a:xfrm>
            <a:off x="388943" y="365125"/>
            <a:ext cx="1141912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76"/>
          <p:cNvSpPr txBox="1"/>
          <p:nvPr>
            <p:ph idx="1" type="body"/>
          </p:nvPr>
        </p:nvSpPr>
        <p:spPr>
          <a:xfrm>
            <a:off x="388943" y="1825625"/>
            <a:ext cx="585470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76"/>
          <p:cNvSpPr txBox="1"/>
          <p:nvPr>
            <p:ph idx="2" type="body"/>
          </p:nvPr>
        </p:nvSpPr>
        <p:spPr>
          <a:xfrm>
            <a:off x="6172199" y="1825625"/>
            <a:ext cx="5630857"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5" name="Google Shape;125;p76"/>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26" name="Google Shape;126;p76"/>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 name="Shape 130"/>
        <p:cNvGrpSpPr/>
        <p:nvPr/>
      </p:nvGrpSpPr>
      <p:grpSpPr>
        <a:xfrm>
          <a:off x="0" y="0"/>
          <a:ext cx="0" cy="0"/>
          <a:chOff x="0" y="0"/>
          <a:chExt cx="0" cy="0"/>
        </a:xfrm>
      </p:grpSpPr>
      <p:sp>
        <p:nvSpPr>
          <p:cNvPr id="131" name="Google Shape;131;p77"/>
          <p:cNvSpPr txBox="1"/>
          <p:nvPr>
            <p:ph type="title"/>
          </p:nvPr>
        </p:nvSpPr>
        <p:spPr>
          <a:xfrm>
            <a:off x="388943" y="365125"/>
            <a:ext cx="11391889"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77"/>
          <p:cNvSpPr txBox="1"/>
          <p:nvPr>
            <p:ph idx="1" type="body"/>
          </p:nvPr>
        </p:nvSpPr>
        <p:spPr>
          <a:xfrm>
            <a:off x="388944"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77"/>
          <p:cNvSpPr txBox="1"/>
          <p:nvPr>
            <p:ph idx="2" type="body"/>
          </p:nvPr>
        </p:nvSpPr>
        <p:spPr>
          <a:xfrm>
            <a:off x="388944"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77"/>
          <p:cNvSpPr txBox="1"/>
          <p:nvPr>
            <p:ph idx="3" type="body"/>
          </p:nvPr>
        </p:nvSpPr>
        <p:spPr>
          <a:xfrm>
            <a:off x="6172200"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77"/>
          <p:cNvSpPr txBox="1"/>
          <p:nvPr>
            <p:ph idx="4" type="body"/>
          </p:nvPr>
        </p:nvSpPr>
        <p:spPr>
          <a:xfrm>
            <a:off x="6172200"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36" name="Google Shape;136;p77"/>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37" name="Google Shape;137;p77"/>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43" name="Google Shape;143;p78"/>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p79"/>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79"/>
          <p:cNvSpPr txBox="1"/>
          <p:nvPr>
            <p:ph idx="1" type="body"/>
          </p:nvPr>
        </p:nvSpPr>
        <p:spPr>
          <a:xfrm>
            <a:off x="5183188" y="987425"/>
            <a:ext cx="6619868" cy="487362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indent="-381000" lvl="1" marL="9144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indent="-355600" lvl="2" marL="1371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indent="-342900" lvl="3" marL="18288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indent="-342900" lvl="4" marL="22860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0" name="Google Shape;150;p79"/>
          <p:cNvSpPr txBox="1"/>
          <p:nvPr>
            <p:ph idx="2"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51" name="Google Shape;151;p79"/>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52" name="Google Shape;152;p79"/>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80"/>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80"/>
          <p:cNvSpPr/>
          <p:nvPr>
            <p:ph idx="2" type="pic"/>
          </p:nvPr>
        </p:nvSpPr>
        <p:spPr>
          <a:xfrm>
            <a:off x="5183188" y="457201"/>
            <a:ext cx="6619868" cy="5403850"/>
          </a:xfrm>
          <a:prstGeom prst="rect">
            <a:avLst/>
          </a:prstGeom>
          <a:noFill/>
          <a:ln>
            <a:noFill/>
          </a:ln>
        </p:spPr>
      </p:sp>
      <p:sp>
        <p:nvSpPr>
          <p:cNvPr id="159" name="Google Shape;159;p80"/>
          <p:cNvSpPr txBox="1"/>
          <p:nvPr>
            <p:ph idx="1"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60" name="Google Shape;160;p80"/>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1" name="Google Shape;161;p80"/>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5" name="Shape 165"/>
        <p:cNvGrpSpPr/>
        <p:nvPr/>
      </p:nvGrpSpPr>
      <p:grpSpPr>
        <a:xfrm>
          <a:off x="0" y="0"/>
          <a:ext cx="0" cy="0"/>
          <a:chOff x="0" y="0"/>
          <a:chExt cx="0" cy="0"/>
        </a:xfrm>
      </p:grpSpPr>
      <p:sp>
        <p:nvSpPr>
          <p:cNvPr id="166" name="Google Shape;166;p81"/>
          <p:cNvSpPr txBox="1"/>
          <p:nvPr>
            <p:ph type="title"/>
          </p:nvPr>
        </p:nvSpPr>
        <p:spPr>
          <a:xfrm>
            <a:off x="388943" y="365125"/>
            <a:ext cx="11414113"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81"/>
          <p:cNvSpPr txBox="1"/>
          <p:nvPr>
            <p:ph idx="1" type="body"/>
          </p:nvPr>
        </p:nvSpPr>
        <p:spPr>
          <a:xfrm rot="5400000">
            <a:off x="3920330" y="-1705762"/>
            <a:ext cx="4351338" cy="1141411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8" name="Google Shape;168;p8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9" name="Google Shape;169;p8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82"/>
          <p:cNvSpPr txBox="1"/>
          <p:nvPr>
            <p:ph type="title"/>
          </p:nvPr>
        </p:nvSpPr>
        <p:spPr>
          <a:xfrm rot="5400000">
            <a:off x="7563391" y="1841431"/>
            <a:ext cx="5497039" cy="31740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82"/>
          <p:cNvSpPr txBox="1"/>
          <p:nvPr>
            <p:ph idx="1" type="body"/>
          </p:nvPr>
        </p:nvSpPr>
        <p:spPr>
          <a:xfrm rot="5400000">
            <a:off x="1732201" y="-663336"/>
            <a:ext cx="5497040" cy="8183557"/>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76" name="Google Shape;176;p8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77" name="Google Shape;177;p8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0"/>
          <p:cNvSpPr/>
          <p:nvPr>
            <p:ph idx="2" type="pic"/>
          </p:nvPr>
        </p:nvSpPr>
        <p:spPr>
          <a:xfrm>
            <a:off x="5183188" y="987425"/>
            <a:ext cx="6172200" cy="4873625"/>
          </a:xfrm>
          <a:prstGeom prst="rect">
            <a:avLst/>
          </a:prstGeom>
          <a:noFill/>
          <a:ln>
            <a:noFill/>
          </a:ln>
        </p:spPr>
      </p:sp>
      <p:sp>
        <p:nvSpPr>
          <p:cNvPr id="68" name="Google Shape;68;p9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71"/>
          <p:cNvSpPr txBox="1"/>
          <p:nvPr>
            <p:ph type="title"/>
          </p:nvPr>
        </p:nvSpPr>
        <p:spPr>
          <a:xfrm>
            <a:off x="388943" y="365125"/>
            <a:ext cx="11392749"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03864"/>
              </a:buClr>
              <a:buSzPts val="3200"/>
              <a:buFont typeface="Sora"/>
              <a:buNone/>
              <a:defRPr b="0" i="0" sz="3200" u="none" cap="none" strike="noStrike">
                <a:solidFill>
                  <a:srgbClr val="103864"/>
                </a:solidFill>
                <a:latin typeface="Sora"/>
                <a:ea typeface="Sora"/>
                <a:cs typeface="Sora"/>
                <a:sym typeface="Sor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71"/>
          <p:cNvSpPr txBox="1"/>
          <p:nvPr>
            <p:ph idx="1" type="body"/>
          </p:nvPr>
        </p:nvSpPr>
        <p:spPr>
          <a:xfrm>
            <a:off x="388943" y="1825625"/>
            <a:ext cx="11392749" cy="4351338"/>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103864"/>
              </a:buClr>
              <a:buSzPts val="3200"/>
              <a:buFont typeface="Arial"/>
              <a:buChar char="•"/>
              <a:defRPr b="0" i="0" sz="3200" u="none" cap="none" strike="noStrike">
                <a:solidFill>
                  <a:srgbClr val="103864"/>
                </a:solidFill>
                <a:latin typeface="Sora"/>
                <a:ea typeface="Sora"/>
                <a:cs typeface="Sora"/>
                <a:sym typeface="Sora"/>
              </a:defRPr>
            </a:lvl1pPr>
            <a:lvl2pPr indent="-406400" lvl="1" marL="914400" marR="0" rtl="0" algn="l">
              <a:lnSpc>
                <a:spcPct val="90000"/>
              </a:lnSpc>
              <a:spcBef>
                <a:spcPts val="500"/>
              </a:spcBef>
              <a:spcAft>
                <a:spcPts val="0"/>
              </a:spcAft>
              <a:buClr>
                <a:srgbClr val="103864"/>
              </a:buClr>
              <a:buSzPts val="2800"/>
              <a:buFont typeface="Arial"/>
              <a:buChar char="•"/>
              <a:defRPr b="0" i="0" sz="2800" u="none" cap="none" strike="noStrike">
                <a:solidFill>
                  <a:srgbClr val="103864"/>
                </a:solidFill>
                <a:latin typeface="Sora"/>
                <a:ea typeface="Sora"/>
                <a:cs typeface="Sora"/>
                <a:sym typeface="Sora"/>
              </a:defRPr>
            </a:lvl2pPr>
            <a:lvl3pPr indent="-381000" lvl="2" marL="1371600" marR="0" rtl="0" algn="l">
              <a:lnSpc>
                <a:spcPct val="90000"/>
              </a:lnSpc>
              <a:spcBef>
                <a:spcPts val="500"/>
              </a:spcBef>
              <a:spcAft>
                <a:spcPts val="0"/>
              </a:spcAft>
              <a:buClr>
                <a:srgbClr val="103864"/>
              </a:buClr>
              <a:buSzPts val="2400"/>
              <a:buFont typeface="Arial"/>
              <a:buChar char="•"/>
              <a:defRPr b="0" i="0" sz="2400" u="none" cap="none" strike="noStrike">
                <a:solidFill>
                  <a:srgbClr val="103864"/>
                </a:solidFill>
                <a:latin typeface="Sora"/>
                <a:ea typeface="Sora"/>
                <a:cs typeface="Sora"/>
                <a:sym typeface="Sora"/>
              </a:defRPr>
            </a:lvl3pPr>
            <a:lvl4pPr indent="-355600" lvl="3" marL="18288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4pPr>
            <a:lvl5pPr indent="-355600" lvl="4" marL="22860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71"/>
          <p:cNvPicPr preferRelativeResize="0"/>
          <p:nvPr/>
        </p:nvPicPr>
        <p:blipFill rotWithShape="1">
          <a:blip r:embed="rId1">
            <a:alphaModFix/>
          </a:blip>
          <a:srcRect b="0" l="0" r="0" t="0"/>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89" name="Google Shape;89;p7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public.tableau.com/views/DashboardofShoppingMallPaidSearchCampaignDataset/Dashboard1?:language=en-US&amp;:display_count=n&amp;:origin=viz_share_link" TargetMode="External"/><Relationship Id="rId4" Type="http://schemas.openxmlformats.org/officeDocument/2006/relationships/hyperlink" Target="https://public.tableau.com/views/DashboardofShoppingMallPaidSearchCampaignDataset/Dashboard1?:language=en-US&amp;:display_count=n&amp;:origin=viz_share_link" TargetMode="External"/><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pacmann.io/?utm_source=siswa&amp;utm_medium=referral&amp;utm_term=balqisdwian&amp;utm_campaign=beasiswa_batch_3" TargetMode="External"/><Relationship Id="rId4" Type="http://schemas.openxmlformats.org/officeDocument/2006/relationships/hyperlink" Target="https://www.semrush.com/blog/seo-techniques/" TargetMode="External"/><Relationship Id="rId5" Type="http://schemas.openxmlformats.org/officeDocument/2006/relationships/hyperlink" Target="https://www.searchenginejournal.com/google-phrase-match-guide/41051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kaggle.com/datasets/marceaxl82/shopping-mall-paid-search-campaign-dataset"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grpSp>
        <p:nvGrpSpPr>
          <p:cNvPr id="186" name="Google Shape;186;p1"/>
          <p:cNvGrpSpPr/>
          <p:nvPr/>
        </p:nvGrpSpPr>
        <p:grpSpPr>
          <a:xfrm>
            <a:off x="513600" y="2600763"/>
            <a:ext cx="11164800" cy="1656487"/>
            <a:chOff x="496301" y="1790595"/>
            <a:chExt cx="11164800" cy="1656487"/>
          </a:xfrm>
        </p:grpSpPr>
        <p:sp>
          <p:nvSpPr>
            <p:cNvPr id="187" name="Google Shape;187;p1"/>
            <p:cNvSpPr txBox="1"/>
            <p:nvPr/>
          </p:nvSpPr>
          <p:spPr>
            <a:xfrm>
              <a:off x="496301" y="1790595"/>
              <a:ext cx="111648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400"/>
                <a:buFont typeface="Sora"/>
                <a:buNone/>
              </a:pPr>
              <a:r>
                <a:rPr lang="en-US" sz="4000">
                  <a:solidFill>
                    <a:srgbClr val="FFFFFF"/>
                  </a:solidFill>
                  <a:latin typeface="Sora"/>
                  <a:ea typeface="Sora"/>
                  <a:cs typeface="Sora"/>
                  <a:sym typeface="Sora"/>
                </a:rPr>
                <a:t>Analyzing Paid Search Campaign Data </a:t>
              </a:r>
              <a:endParaRPr sz="4000">
                <a:solidFill>
                  <a:srgbClr val="FFFFFF"/>
                </a:solidFill>
                <a:latin typeface="Sora"/>
                <a:ea typeface="Sora"/>
                <a:cs typeface="Sora"/>
                <a:sym typeface="Sora"/>
              </a:endParaRPr>
            </a:p>
            <a:p>
              <a:pPr indent="0" lvl="0" marL="0" marR="0" rtl="0" algn="ctr">
                <a:lnSpc>
                  <a:spcPct val="100000"/>
                </a:lnSpc>
                <a:spcBef>
                  <a:spcPts val="0"/>
                </a:spcBef>
                <a:spcAft>
                  <a:spcPts val="0"/>
                </a:spcAft>
                <a:buClr>
                  <a:srgbClr val="FFFFFF"/>
                </a:buClr>
                <a:buSzPts val="4400"/>
                <a:buFont typeface="Sora"/>
                <a:buNone/>
              </a:pPr>
              <a:r>
                <a:rPr lang="en-US" sz="4000">
                  <a:solidFill>
                    <a:srgbClr val="FFFFFF"/>
                  </a:solidFill>
                  <a:latin typeface="Sora"/>
                  <a:ea typeface="Sora"/>
                  <a:cs typeface="Sora"/>
                  <a:sym typeface="Sora"/>
                </a:rPr>
                <a:t>for Mall Business</a:t>
              </a:r>
              <a:endParaRPr b="0" i="0" sz="1000" u="none" cap="none" strike="noStrike">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fmla="val 50000" name="adj"/>
              </a:avLst>
            </a:prstGeom>
            <a:solidFill>
              <a:srgbClr val="F3C1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03864"/>
                </a:buClr>
                <a:buSzPts val="1800"/>
                <a:buFont typeface="Sora"/>
                <a:buNone/>
              </a:pPr>
              <a:r>
                <a:rPr b="0" i="0" lang="en-US" sz="1800" u="none" cap="none" strike="noStrike">
                  <a:solidFill>
                    <a:srgbClr val="103864"/>
                  </a:solidFill>
                  <a:latin typeface="Sora"/>
                  <a:ea typeface="Sora"/>
                  <a:cs typeface="Sora"/>
                  <a:sym typeface="Sora"/>
                </a:rPr>
                <a:t>Business Analytics - Sekolah Data Pacmann</a:t>
              </a:r>
              <a:endParaRPr b="0" i="0" sz="1800" u="none" cap="none" strike="noStrik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b="0" l="0" r="0" t="0"/>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cap="flat" cmpd="sng" w="9525">
            <a:solidFill>
              <a:schemeClr val="lt1"/>
            </a:solidFill>
            <a:prstDash val="solid"/>
            <a:miter lim="800000"/>
            <a:headEnd len="sm" w="sm"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43abdb1dd9_0_11"/>
          <p:cNvSpPr txBox="1"/>
          <p:nvPr>
            <p:ph type="title"/>
          </p:nvPr>
        </p:nvSpPr>
        <p:spPr>
          <a:xfrm>
            <a:off x="395218" y="169700"/>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700"/>
              <a:t>Problem Statements, </a:t>
            </a:r>
            <a:r>
              <a:rPr lang="en-US" sz="2700"/>
              <a:t>Goals,</a:t>
            </a:r>
            <a:endParaRPr sz="2700"/>
          </a:p>
          <a:p>
            <a:pPr indent="0" lvl="0" marL="0" rtl="0" algn="l">
              <a:lnSpc>
                <a:spcPct val="90000"/>
              </a:lnSpc>
              <a:spcBef>
                <a:spcPts val="0"/>
              </a:spcBef>
              <a:spcAft>
                <a:spcPts val="0"/>
              </a:spcAft>
              <a:buClr>
                <a:srgbClr val="103864"/>
              </a:buClr>
              <a:buSzPts val="3200"/>
              <a:buFont typeface="Sora"/>
              <a:buNone/>
            </a:pPr>
            <a:r>
              <a:rPr lang="en-US" sz="2700"/>
              <a:t>Metrics, and Scenario</a:t>
            </a:r>
            <a:endParaRPr sz="2700"/>
          </a:p>
        </p:txBody>
      </p:sp>
      <p:sp>
        <p:nvSpPr>
          <p:cNvPr id="249" name="Google Shape;249;g243abdb1dd9_0_11"/>
          <p:cNvSpPr txBox="1"/>
          <p:nvPr/>
        </p:nvSpPr>
        <p:spPr>
          <a:xfrm>
            <a:off x="401515" y="1355775"/>
            <a:ext cx="11388900" cy="5479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A Shopping Mall company ran several kinds of advertisements in July-November 2021. Companies want to save marketing budgets without reducing ad performance, so companies must be wiser in advertising.</a:t>
            </a:r>
            <a:endParaRPr b="0" i="0" sz="2000" u="none" cap="none" strike="noStrike">
              <a:solidFill>
                <a:srgbClr val="103864"/>
              </a:solidFill>
              <a:latin typeface="Sora"/>
              <a:ea typeface="Sora"/>
              <a:cs typeface="Sora"/>
              <a:sym typeface="Sora"/>
            </a:endParaRPr>
          </a:p>
          <a:p>
            <a:pPr indent="0" lvl="0" marL="0" rtl="0" algn="just">
              <a:lnSpc>
                <a:spcPct val="115000"/>
              </a:lnSpc>
              <a:spcBef>
                <a:spcPts val="1200"/>
              </a:spcBef>
              <a:spcAft>
                <a:spcPts val="0"/>
              </a:spcAft>
              <a:buNone/>
            </a:pPr>
            <a:r>
              <a:rPr b="0" i="0" lang="en-US" sz="2000" u="none" cap="none" strike="noStrike">
                <a:solidFill>
                  <a:srgbClr val="103864"/>
                </a:solidFill>
                <a:latin typeface="Sora"/>
                <a:ea typeface="Sora"/>
                <a:cs typeface="Sora"/>
                <a:sym typeface="Sora"/>
              </a:rPr>
              <a:t>Companies want to know whether the campaign so far is profitable and which types of ads have the best performance. So that will be objective and by result of that objective, companies can use their marketing budget more effectively.</a:t>
            </a:r>
            <a:endParaRPr sz="2000">
              <a:solidFill>
                <a:srgbClr val="103864"/>
              </a:solidFill>
              <a:latin typeface="Sora"/>
              <a:ea typeface="Sora"/>
              <a:cs typeface="Sora"/>
              <a:sym typeface="Sora"/>
            </a:endParaRPr>
          </a:p>
          <a:p>
            <a:pPr indent="0" lvl="0" marL="0" rtl="0" algn="just">
              <a:lnSpc>
                <a:spcPct val="115000"/>
              </a:lnSpc>
              <a:spcBef>
                <a:spcPts val="1200"/>
              </a:spcBef>
              <a:spcAft>
                <a:spcPts val="0"/>
              </a:spcAft>
              <a:buNone/>
            </a:pPr>
            <a:r>
              <a:rPr lang="en-US" sz="2000">
                <a:solidFill>
                  <a:srgbClr val="103864"/>
                </a:solidFill>
                <a:latin typeface="Sora"/>
                <a:ea typeface="Sora"/>
                <a:cs typeface="Sora"/>
                <a:sym typeface="Sora"/>
              </a:rPr>
              <a:t>The metrics used are in accordance with those listed in the dataset, namely impression, clicks, conversion, CTR, conversion rate, CPC, revenue, sale amount, profit &amp; loss. Also added is the CPM (Cost per Mille) metric, which is the cost incurred for 1000x ad views.</a:t>
            </a:r>
            <a:endParaRPr sz="2000">
              <a:solidFill>
                <a:srgbClr val="103864"/>
              </a:solidFill>
              <a:latin typeface="Sora"/>
              <a:ea typeface="Sora"/>
              <a:cs typeface="Sora"/>
              <a:sym typeface="Sora"/>
            </a:endParaRPr>
          </a:p>
          <a:p>
            <a:pPr indent="0" lvl="0" marL="0" rtl="0" algn="just">
              <a:lnSpc>
                <a:spcPct val="115000"/>
              </a:lnSpc>
              <a:spcBef>
                <a:spcPts val="1200"/>
              </a:spcBef>
              <a:spcAft>
                <a:spcPts val="0"/>
              </a:spcAft>
              <a:buClr>
                <a:schemeClr val="dk1"/>
              </a:buClr>
              <a:buSzPts val="1100"/>
              <a:buFont typeface="Arial"/>
              <a:buNone/>
            </a:pPr>
            <a:r>
              <a:rPr lang="en-US" sz="2000">
                <a:solidFill>
                  <a:srgbClr val="103864"/>
                </a:solidFill>
                <a:latin typeface="Sora"/>
                <a:ea typeface="Sora"/>
                <a:cs typeface="Sora"/>
                <a:sym typeface="Sora"/>
              </a:rPr>
              <a:t>Marketing Manager wants to increase the effectiveness of advertising in generating profits. Marketing Manager needs a dashboard to see the performance of ads that have been run and focus ad serving on the type of ad that brings the best profit but does not reduce its performance in the field of Brand Awareness and Traffics Generated.</a:t>
            </a:r>
            <a:endParaRPr sz="2000">
              <a:solidFill>
                <a:srgbClr val="103864"/>
              </a:solidFill>
              <a:latin typeface="Sora"/>
              <a:ea typeface="Sora"/>
              <a:cs typeface="Sora"/>
              <a:sym typeface="Sora"/>
            </a:endParaRPr>
          </a:p>
          <a:p>
            <a:pPr indent="0" lvl="0" marL="0" marR="0" rtl="0" algn="just">
              <a:lnSpc>
                <a:spcPct val="100000"/>
              </a:lnSpc>
              <a:spcBef>
                <a:spcPts val="1200"/>
              </a:spcBef>
              <a:spcAft>
                <a:spcPts val="0"/>
              </a:spcAft>
              <a:buNone/>
            </a:pPr>
            <a:r>
              <a:t/>
            </a:r>
            <a:endParaRPr sz="2000">
              <a:solidFill>
                <a:srgbClr val="103864"/>
              </a:solidFill>
              <a:latin typeface="Sora"/>
              <a:ea typeface="Sora"/>
              <a:cs typeface="Sora"/>
              <a:sym typeface="S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43abdb1dd9_0_6"/>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Dashboard Userflow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43abdb1dd9_0_16"/>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Storyline and Userflow</a:t>
            </a:r>
            <a:endParaRPr/>
          </a:p>
        </p:txBody>
      </p:sp>
      <p:pic>
        <p:nvPicPr>
          <p:cNvPr id="261" name="Google Shape;261;g243abdb1dd9_0_16"/>
          <p:cNvPicPr preferRelativeResize="0"/>
          <p:nvPr/>
        </p:nvPicPr>
        <p:blipFill>
          <a:blip r:embed="rId3">
            <a:alphaModFix/>
          </a:blip>
          <a:stretch>
            <a:fillRect/>
          </a:stretch>
        </p:blipFill>
        <p:spPr>
          <a:xfrm>
            <a:off x="388950" y="1543463"/>
            <a:ext cx="5724525" cy="1724025"/>
          </a:xfrm>
          <a:prstGeom prst="rect">
            <a:avLst/>
          </a:prstGeom>
          <a:noFill/>
          <a:ln>
            <a:noFill/>
          </a:ln>
        </p:spPr>
      </p:pic>
      <p:pic>
        <p:nvPicPr>
          <p:cNvPr id="262" name="Google Shape;262;g243abdb1dd9_0_16"/>
          <p:cNvPicPr preferRelativeResize="0"/>
          <p:nvPr/>
        </p:nvPicPr>
        <p:blipFill>
          <a:blip r:embed="rId4">
            <a:alphaModFix/>
          </a:blip>
          <a:stretch>
            <a:fillRect/>
          </a:stretch>
        </p:blipFill>
        <p:spPr>
          <a:xfrm>
            <a:off x="6230775" y="3156263"/>
            <a:ext cx="5854627" cy="298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43abdb1dd9_0_26"/>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Data Cleaning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43abdb1dd9_0_3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Data Cleaning</a:t>
            </a:r>
            <a:endParaRPr/>
          </a:p>
        </p:txBody>
      </p:sp>
      <p:sp>
        <p:nvSpPr>
          <p:cNvPr id="274" name="Google Shape;274;g243abdb1dd9_0_31"/>
          <p:cNvSpPr txBox="1"/>
          <p:nvPr/>
        </p:nvSpPr>
        <p:spPr>
          <a:xfrm>
            <a:off x="401515" y="1584375"/>
            <a:ext cx="11388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000">
                <a:solidFill>
                  <a:srgbClr val="103864"/>
                </a:solidFill>
                <a:latin typeface="Sora"/>
                <a:ea typeface="Sora"/>
                <a:cs typeface="Sora"/>
                <a:sym typeface="Sora"/>
              </a:rPr>
              <a:t>There isn’t missing value and duplicated data </a:t>
            </a:r>
            <a:endParaRPr b="0" i="0" sz="2000" u="none" cap="none" strike="noStrike">
              <a:solidFill>
                <a:srgbClr val="103864"/>
              </a:solidFill>
              <a:latin typeface="Sora"/>
              <a:ea typeface="Sora"/>
              <a:cs typeface="Sora"/>
              <a:sym typeface="Sora"/>
            </a:endParaRPr>
          </a:p>
        </p:txBody>
      </p:sp>
      <p:pic>
        <p:nvPicPr>
          <p:cNvPr id="275" name="Google Shape;275;g243abdb1dd9_0_31"/>
          <p:cNvPicPr preferRelativeResize="0"/>
          <p:nvPr/>
        </p:nvPicPr>
        <p:blipFill rotWithShape="1">
          <a:blip r:embed="rId3">
            <a:alphaModFix/>
          </a:blip>
          <a:srcRect b="29458" l="0" r="0" t="0"/>
          <a:stretch/>
        </p:blipFill>
        <p:spPr>
          <a:xfrm>
            <a:off x="553925" y="2144475"/>
            <a:ext cx="2518550" cy="4277425"/>
          </a:xfrm>
          <a:prstGeom prst="rect">
            <a:avLst/>
          </a:prstGeom>
          <a:noFill/>
          <a:ln>
            <a:noFill/>
          </a:ln>
        </p:spPr>
      </p:pic>
      <p:pic>
        <p:nvPicPr>
          <p:cNvPr id="276" name="Google Shape;276;g243abdb1dd9_0_31"/>
          <p:cNvPicPr preferRelativeResize="0"/>
          <p:nvPr/>
        </p:nvPicPr>
        <p:blipFill rotWithShape="1">
          <a:blip r:embed="rId3">
            <a:alphaModFix/>
          </a:blip>
          <a:srcRect b="0" l="0" r="0" t="73650"/>
          <a:stretch/>
        </p:blipFill>
        <p:spPr>
          <a:xfrm>
            <a:off x="4484750" y="2993151"/>
            <a:ext cx="3222500" cy="2044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43abdb1dd9_0_38"/>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Dashboard Visualization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43abdb1dd9_0_43"/>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Dashboard Overview</a:t>
            </a:r>
            <a:endParaRPr/>
          </a:p>
        </p:txBody>
      </p:sp>
      <p:sp>
        <p:nvSpPr>
          <p:cNvPr id="288" name="Google Shape;288;g243abdb1dd9_0_43"/>
          <p:cNvSpPr txBox="1"/>
          <p:nvPr/>
        </p:nvSpPr>
        <p:spPr>
          <a:xfrm>
            <a:off x="8823015" y="3640663"/>
            <a:ext cx="11388900" cy="400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1200"/>
              </a:spcAft>
              <a:buNone/>
            </a:pPr>
            <a:r>
              <a:rPr lang="en-US" sz="2000">
                <a:solidFill>
                  <a:schemeClr val="dk1"/>
                </a:solidFill>
                <a:latin typeface="Sora"/>
                <a:ea typeface="Sora"/>
                <a:cs typeface="Sora"/>
                <a:sym typeface="Sora"/>
              </a:rPr>
              <a:t>View</a:t>
            </a:r>
            <a:r>
              <a:rPr lang="en-US" sz="2000">
                <a:solidFill>
                  <a:schemeClr val="dk1"/>
                </a:solidFill>
                <a:uFill>
                  <a:noFill/>
                </a:uFill>
                <a:latin typeface="Sora"/>
                <a:ea typeface="Sora"/>
                <a:cs typeface="Sora"/>
                <a:sym typeface="Sora"/>
                <a:hlinkClick r:id="rId3">
                  <a:extLst>
                    <a:ext uri="{A12FA001-AC4F-418D-AE19-62706E023703}">
                      <ahyp:hlinkClr val="tx"/>
                    </a:ext>
                  </a:extLst>
                </a:hlinkClick>
              </a:rPr>
              <a:t> </a:t>
            </a:r>
            <a:r>
              <a:rPr lang="en-US" sz="2000" u="sng">
                <a:solidFill>
                  <a:schemeClr val="hlink"/>
                </a:solidFill>
                <a:latin typeface="Sora"/>
                <a:ea typeface="Sora"/>
                <a:cs typeface="Sora"/>
                <a:sym typeface="Sora"/>
                <a:hlinkClick r:id="rId4"/>
              </a:rPr>
              <a:t>dashboard</a:t>
            </a:r>
            <a:endParaRPr sz="2000">
              <a:solidFill>
                <a:srgbClr val="103864"/>
              </a:solidFill>
              <a:latin typeface="Sora"/>
              <a:ea typeface="Sora"/>
              <a:cs typeface="Sora"/>
              <a:sym typeface="Sora"/>
            </a:endParaRPr>
          </a:p>
        </p:txBody>
      </p:sp>
      <p:pic>
        <p:nvPicPr>
          <p:cNvPr id="289" name="Google Shape;289;g243abdb1dd9_0_43"/>
          <p:cNvPicPr preferRelativeResize="0"/>
          <p:nvPr/>
        </p:nvPicPr>
        <p:blipFill>
          <a:blip r:embed="rId5">
            <a:alphaModFix/>
          </a:blip>
          <a:stretch>
            <a:fillRect/>
          </a:stretch>
        </p:blipFill>
        <p:spPr>
          <a:xfrm>
            <a:off x="458477" y="1407478"/>
            <a:ext cx="8063675" cy="4866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43abdb1dd9_0_21"/>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I</a:t>
            </a:r>
            <a:r>
              <a:rPr lang="en-US" sz="4000"/>
              <a:t>nsights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42ad2f6649_0_13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2700">
                <a:solidFill>
                  <a:schemeClr val="dk1"/>
                </a:solidFill>
              </a:rPr>
              <a:t>1. In the overall campaign profitable?</a:t>
            </a:r>
            <a:endParaRPr sz="2700"/>
          </a:p>
        </p:txBody>
      </p:sp>
      <p:sp>
        <p:nvSpPr>
          <p:cNvPr id="301" name="Google Shape;301;g142ad2f6649_0_139"/>
          <p:cNvSpPr txBox="1"/>
          <p:nvPr/>
        </p:nvSpPr>
        <p:spPr>
          <a:xfrm>
            <a:off x="401553" y="4018425"/>
            <a:ext cx="113889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Overall, the advertising campaign that is run is still less profitable because the revenue generated is smaller than the marketing cost. Therefore, the analysis will be focused on the month when the company made a profit.</a:t>
            </a:r>
            <a:endParaRPr sz="2000">
              <a:solidFill>
                <a:srgbClr val="103864"/>
              </a:solidFill>
              <a:latin typeface="Sora"/>
              <a:ea typeface="Sora"/>
              <a:cs typeface="Sora"/>
              <a:sym typeface="Sora"/>
            </a:endParaRPr>
          </a:p>
        </p:txBody>
      </p:sp>
      <p:pic>
        <p:nvPicPr>
          <p:cNvPr id="302" name="Google Shape;302;g142ad2f6649_0_139"/>
          <p:cNvPicPr preferRelativeResize="0"/>
          <p:nvPr/>
        </p:nvPicPr>
        <p:blipFill>
          <a:blip r:embed="rId3">
            <a:alphaModFix/>
          </a:blip>
          <a:stretch>
            <a:fillRect/>
          </a:stretch>
        </p:blipFill>
        <p:spPr>
          <a:xfrm>
            <a:off x="3303972" y="1806487"/>
            <a:ext cx="5584076" cy="173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43abdb1dd9_0_10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200"/>
              </a:spcBef>
              <a:spcAft>
                <a:spcPts val="1200"/>
              </a:spcAft>
              <a:buClr>
                <a:schemeClr val="dk1"/>
              </a:buClr>
              <a:buSzPts val="1100"/>
              <a:buFont typeface="Arial"/>
              <a:buNone/>
            </a:pPr>
            <a:r>
              <a:rPr lang="en-US" sz="2700">
                <a:solidFill>
                  <a:schemeClr val="dk1"/>
                </a:solidFill>
              </a:rPr>
              <a:t>2. In what month does the company make a profit?</a:t>
            </a:r>
            <a:endParaRPr sz="2700">
              <a:solidFill>
                <a:schemeClr val="dk1"/>
              </a:solidFill>
            </a:endParaRPr>
          </a:p>
        </p:txBody>
      </p:sp>
      <p:sp>
        <p:nvSpPr>
          <p:cNvPr id="308" name="Google Shape;308;g243abdb1dd9_0_101"/>
          <p:cNvSpPr txBox="1"/>
          <p:nvPr/>
        </p:nvSpPr>
        <p:spPr>
          <a:xfrm>
            <a:off x="401550" y="4475625"/>
            <a:ext cx="10921800" cy="7542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1200"/>
              </a:spcAft>
              <a:buNone/>
            </a:pPr>
            <a:r>
              <a:rPr lang="en-US" sz="2000">
                <a:solidFill>
                  <a:srgbClr val="103864"/>
                </a:solidFill>
                <a:latin typeface="Sora"/>
                <a:ea typeface="Sora"/>
                <a:cs typeface="Sora"/>
                <a:sym typeface="Sora"/>
              </a:rPr>
              <a:t>We can see in October the company made a profit. Therefore, it will be analyzed which ads have performed well in that month.</a:t>
            </a:r>
            <a:endParaRPr sz="2000">
              <a:solidFill>
                <a:srgbClr val="103864"/>
              </a:solidFill>
              <a:latin typeface="Sora"/>
              <a:ea typeface="Sora"/>
              <a:cs typeface="Sora"/>
              <a:sym typeface="Sora"/>
            </a:endParaRPr>
          </a:p>
        </p:txBody>
      </p:sp>
      <p:pic>
        <p:nvPicPr>
          <p:cNvPr id="309" name="Google Shape;309;g243abdb1dd9_0_101"/>
          <p:cNvPicPr preferRelativeResize="0"/>
          <p:nvPr/>
        </p:nvPicPr>
        <p:blipFill>
          <a:blip r:embed="rId3">
            <a:alphaModFix/>
          </a:blip>
          <a:stretch>
            <a:fillRect/>
          </a:stretch>
        </p:blipFill>
        <p:spPr>
          <a:xfrm>
            <a:off x="4463625" y="1627625"/>
            <a:ext cx="3264750" cy="239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Introduction</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Explain </a:t>
            </a:r>
            <a:r>
              <a:rPr b="0" i="0" lang="en-US" sz="2000" u="none" cap="none" strike="noStrike">
                <a:solidFill>
                  <a:srgbClr val="103864"/>
                </a:solidFill>
                <a:latin typeface="Sora"/>
                <a:ea typeface="Sora"/>
                <a:cs typeface="Sora"/>
                <a:sym typeface="Sora"/>
              </a:rPr>
              <a:t>the Topics, Datasets, and Tool #Stage 1</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Define Problem Statements, Goals, Metrics, and Scenario #Stage 2</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Create Dashboard User Flow #Stage 3</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Data Cleaning #Stage 4</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Build Dashboard and Gain Business Insights #Stage 5</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Conclusion</a:t>
            </a:r>
            <a:endParaRPr b="0" i="0"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References</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43abdb1dd9_0_107"/>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200"/>
              </a:spcBef>
              <a:spcAft>
                <a:spcPts val="1200"/>
              </a:spcAft>
              <a:buClr>
                <a:schemeClr val="dk1"/>
              </a:buClr>
              <a:buSzPts val="1100"/>
              <a:buFont typeface="Arial"/>
              <a:buNone/>
            </a:pPr>
            <a:r>
              <a:rPr lang="en-US" sz="2700">
                <a:solidFill>
                  <a:schemeClr val="dk1"/>
                </a:solidFill>
              </a:rPr>
              <a:t>3. Which ads contributed the most profit that month?</a:t>
            </a:r>
            <a:endParaRPr sz="2700">
              <a:solidFill>
                <a:schemeClr val="dk1"/>
              </a:solidFill>
            </a:endParaRPr>
          </a:p>
        </p:txBody>
      </p:sp>
      <p:pic>
        <p:nvPicPr>
          <p:cNvPr id="315" name="Google Shape;315;g243abdb1dd9_0_107"/>
          <p:cNvPicPr preferRelativeResize="0"/>
          <p:nvPr/>
        </p:nvPicPr>
        <p:blipFill>
          <a:blip r:embed="rId3">
            <a:alphaModFix/>
          </a:blip>
          <a:stretch>
            <a:fillRect/>
          </a:stretch>
        </p:blipFill>
        <p:spPr>
          <a:xfrm>
            <a:off x="538536" y="1373250"/>
            <a:ext cx="2659689" cy="1108200"/>
          </a:xfrm>
          <a:prstGeom prst="rect">
            <a:avLst/>
          </a:prstGeom>
          <a:noFill/>
          <a:ln>
            <a:noFill/>
          </a:ln>
        </p:spPr>
      </p:pic>
      <p:pic>
        <p:nvPicPr>
          <p:cNvPr id="316" name="Google Shape;316;g243abdb1dd9_0_107"/>
          <p:cNvPicPr preferRelativeResize="0"/>
          <p:nvPr/>
        </p:nvPicPr>
        <p:blipFill>
          <a:blip r:embed="rId4">
            <a:alphaModFix/>
          </a:blip>
          <a:stretch>
            <a:fillRect/>
          </a:stretch>
        </p:blipFill>
        <p:spPr>
          <a:xfrm>
            <a:off x="4487500" y="1373250"/>
            <a:ext cx="4810475" cy="2841075"/>
          </a:xfrm>
          <a:prstGeom prst="rect">
            <a:avLst/>
          </a:prstGeom>
          <a:noFill/>
          <a:ln>
            <a:noFill/>
          </a:ln>
        </p:spPr>
      </p:pic>
      <p:sp>
        <p:nvSpPr>
          <p:cNvPr id="317" name="Google Shape;317;g243abdb1dd9_0_107"/>
          <p:cNvSpPr txBox="1"/>
          <p:nvPr/>
        </p:nvSpPr>
        <p:spPr>
          <a:xfrm>
            <a:off x="635100" y="4630400"/>
            <a:ext cx="10921800" cy="11082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1200"/>
              </a:spcAft>
              <a:buNone/>
            </a:pPr>
            <a:r>
              <a:rPr lang="en-US" sz="2000">
                <a:solidFill>
                  <a:srgbClr val="103864"/>
                </a:solidFill>
                <a:latin typeface="Sora"/>
                <a:ea typeface="Sora"/>
                <a:cs typeface="Sora"/>
                <a:sym typeface="Sora"/>
              </a:rPr>
              <a:t>We can see the ads that give the most profit in October are Coupon, Discount, and Promo. Therefore, it will be analyzed whether Coupon, Discount, and Promo ads have a significant impact on brand awareness and traffic.</a:t>
            </a:r>
            <a:endParaRPr sz="2000">
              <a:solidFill>
                <a:srgbClr val="103864"/>
              </a:solidFill>
              <a:latin typeface="Sora"/>
              <a:ea typeface="Sora"/>
              <a:cs typeface="Sora"/>
              <a:sym typeface="S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43abdb1dd9_0_113"/>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200"/>
              </a:spcBef>
              <a:spcAft>
                <a:spcPts val="1200"/>
              </a:spcAft>
              <a:buClr>
                <a:schemeClr val="dk1"/>
              </a:buClr>
              <a:buSzPts val="1100"/>
              <a:buFont typeface="Arial"/>
              <a:buNone/>
            </a:pPr>
            <a:r>
              <a:rPr lang="en-US" sz="2700">
                <a:solidFill>
                  <a:schemeClr val="dk1"/>
                </a:solidFill>
              </a:rPr>
              <a:t>4. How are these ads performing in terms of Brand Awareness?</a:t>
            </a:r>
            <a:endParaRPr sz="2700">
              <a:solidFill>
                <a:schemeClr val="dk1"/>
              </a:solidFill>
            </a:endParaRPr>
          </a:p>
        </p:txBody>
      </p:sp>
      <p:sp>
        <p:nvSpPr>
          <p:cNvPr id="323" name="Google Shape;323;g243abdb1dd9_0_113"/>
          <p:cNvSpPr txBox="1"/>
          <p:nvPr/>
        </p:nvSpPr>
        <p:spPr>
          <a:xfrm>
            <a:off x="401553" y="4628025"/>
            <a:ext cx="11388900" cy="14622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1200"/>
              </a:spcAft>
              <a:buNone/>
            </a:pPr>
            <a:r>
              <a:rPr lang="en-US" sz="2000">
                <a:solidFill>
                  <a:srgbClr val="103864"/>
                </a:solidFill>
                <a:latin typeface="Sora"/>
                <a:ea typeface="Sora"/>
                <a:cs typeface="Sora"/>
                <a:sym typeface="Sora"/>
              </a:rPr>
              <a:t>See that Coupon ads provide the highest impressions and are much more significant than Discounts and Promo. However, if you look at the cost per mille, Discount ads are more effective than Coupon and Promo ads even though the difference is not too significant.</a:t>
            </a:r>
            <a:endParaRPr sz="2000">
              <a:solidFill>
                <a:srgbClr val="103864"/>
              </a:solidFill>
              <a:latin typeface="Sora"/>
              <a:ea typeface="Sora"/>
              <a:cs typeface="Sora"/>
              <a:sym typeface="Sora"/>
            </a:endParaRPr>
          </a:p>
        </p:txBody>
      </p:sp>
      <p:pic>
        <p:nvPicPr>
          <p:cNvPr id="324" name="Google Shape;324;g243abdb1dd9_0_113"/>
          <p:cNvPicPr preferRelativeResize="0"/>
          <p:nvPr/>
        </p:nvPicPr>
        <p:blipFill>
          <a:blip r:embed="rId3">
            <a:alphaModFix/>
          </a:blip>
          <a:stretch>
            <a:fillRect/>
          </a:stretch>
        </p:blipFill>
        <p:spPr>
          <a:xfrm>
            <a:off x="538536" y="1373250"/>
            <a:ext cx="2659689" cy="1108200"/>
          </a:xfrm>
          <a:prstGeom prst="rect">
            <a:avLst/>
          </a:prstGeom>
          <a:noFill/>
          <a:ln>
            <a:noFill/>
          </a:ln>
        </p:spPr>
      </p:pic>
      <p:pic>
        <p:nvPicPr>
          <p:cNvPr id="325" name="Google Shape;325;g243abdb1dd9_0_113"/>
          <p:cNvPicPr preferRelativeResize="0"/>
          <p:nvPr/>
        </p:nvPicPr>
        <p:blipFill>
          <a:blip r:embed="rId4">
            <a:alphaModFix/>
          </a:blip>
          <a:stretch>
            <a:fillRect/>
          </a:stretch>
        </p:blipFill>
        <p:spPr>
          <a:xfrm>
            <a:off x="3807825" y="1371650"/>
            <a:ext cx="5812013" cy="3180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43abdb1dd9_0_11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1200"/>
              </a:spcBef>
              <a:spcAft>
                <a:spcPts val="1200"/>
              </a:spcAft>
              <a:buClr>
                <a:schemeClr val="dk1"/>
              </a:buClr>
              <a:buSzPts val="1100"/>
              <a:buFont typeface="Arial"/>
              <a:buNone/>
            </a:pPr>
            <a:r>
              <a:rPr lang="en-US" sz="2700">
                <a:solidFill>
                  <a:schemeClr val="dk1"/>
                </a:solidFill>
              </a:rPr>
              <a:t>5. How are these ads performing in terms of Traffics Generated?</a:t>
            </a:r>
            <a:endParaRPr sz="2700">
              <a:solidFill>
                <a:schemeClr val="dk1"/>
              </a:solidFill>
            </a:endParaRPr>
          </a:p>
        </p:txBody>
      </p:sp>
      <p:sp>
        <p:nvSpPr>
          <p:cNvPr id="331" name="Google Shape;331;g243abdb1dd9_0_119"/>
          <p:cNvSpPr txBox="1"/>
          <p:nvPr/>
        </p:nvSpPr>
        <p:spPr>
          <a:xfrm>
            <a:off x="401553" y="4247025"/>
            <a:ext cx="11388900" cy="21702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1200"/>
              </a:spcBef>
              <a:spcAft>
                <a:spcPts val="1200"/>
              </a:spcAft>
              <a:buNone/>
            </a:pPr>
            <a:r>
              <a:rPr lang="en-US" sz="2000">
                <a:solidFill>
                  <a:srgbClr val="103864"/>
                </a:solidFill>
                <a:latin typeface="Sora"/>
                <a:ea typeface="Sora"/>
                <a:cs typeface="Sora"/>
                <a:sym typeface="Sora"/>
              </a:rPr>
              <a:t>Promo, Coupon, and Discount ads include the 3 ad types with the highest CTR. Promo ads at 2nd place with the highest CPC, Coupon and Discount ads have costs that are not too high and not too low. Therefore, it can be concluded that the performance of the three ads in the aspect of traffics generated is quite good. In the future, further analysis can be done for the months when the company suffered losses to find out the cause of the loss, what ads were run, and their performance.</a:t>
            </a:r>
            <a:endParaRPr sz="2000">
              <a:solidFill>
                <a:srgbClr val="103864"/>
              </a:solidFill>
              <a:latin typeface="Sora"/>
              <a:ea typeface="Sora"/>
              <a:cs typeface="Sora"/>
              <a:sym typeface="Sora"/>
            </a:endParaRPr>
          </a:p>
        </p:txBody>
      </p:sp>
      <p:pic>
        <p:nvPicPr>
          <p:cNvPr id="332" name="Google Shape;332;g243abdb1dd9_0_119"/>
          <p:cNvPicPr preferRelativeResize="0"/>
          <p:nvPr/>
        </p:nvPicPr>
        <p:blipFill>
          <a:blip r:embed="rId3">
            <a:alphaModFix/>
          </a:blip>
          <a:stretch>
            <a:fillRect/>
          </a:stretch>
        </p:blipFill>
        <p:spPr>
          <a:xfrm>
            <a:off x="538536" y="1373250"/>
            <a:ext cx="2659689" cy="1108200"/>
          </a:xfrm>
          <a:prstGeom prst="rect">
            <a:avLst/>
          </a:prstGeom>
          <a:noFill/>
          <a:ln>
            <a:noFill/>
          </a:ln>
        </p:spPr>
      </p:pic>
      <p:pic>
        <p:nvPicPr>
          <p:cNvPr id="333" name="Google Shape;333;g243abdb1dd9_0_119"/>
          <p:cNvPicPr preferRelativeResize="0"/>
          <p:nvPr/>
        </p:nvPicPr>
        <p:blipFill>
          <a:blip r:embed="rId4">
            <a:alphaModFix/>
          </a:blip>
          <a:stretch>
            <a:fillRect/>
          </a:stretch>
        </p:blipFill>
        <p:spPr>
          <a:xfrm>
            <a:off x="4381125" y="1373250"/>
            <a:ext cx="5103112" cy="2873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43abdb1dd9_0_48"/>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43abdb1dd9_0_53"/>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Conclusion</a:t>
            </a:r>
            <a:endParaRPr/>
          </a:p>
        </p:txBody>
      </p:sp>
      <p:sp>
        <p:nvSpPr>
          <p:cNvPr id="345" name="Google Shape;345;g243abdb1dd9_0_53"/>
          <p:cNvSpPr txBox="1"/>
          <p:nvPr/>
        </p:nvSpPr>
        <p:spPr>
          <a:xfrm>
            <a:off x="401515" y="1889175"/>
            <a:ext cx="11388900" cy="34785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Overall, the advertising campaigns run by the company have not been profitable and have always lost money in every month except in October. In October, the three ad types that have the best performance in terms of brand awareness, traffics generated, and sales generated are Coupon, Discount, and Promo ad types.</a:t>
            </a:r>
            <a:endParaRPr sz="2000">
              <a:solidFill>
                <a:srgbClr val="103864"/>
              </a:solidFill>
              <a:latin typeface="Sora"/>
              <a:ea typeface="Sora"/>
              <a:cs typeface="Sora"/>
              <a:sym typeface="Sora"/>
            </a:endParaRPr>
          </a:p>
          <a:p>
            <a:pPr indent="0" lvl="0" marL="457200" marR="0" rtl="0" algn="just">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just">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Therefore, with the current analysis, it can be concluded that the company can consider focusing more on these three types of ads to answer the Marketing Manager's need to save marketing budget without reducing ad performance.</a:t>
            </a:r>
            <a:endParaRPr sz="2000">
              <a:solidFill>
                <a:srgbClr val="103864"/>
              </a:solidFill>
              <a:latin typeface="Sora"/>
              <a:ea typeface="Sora"/>
              <a:cs typeface="Sora"/>
              <a:sym typeface="Sora"/>
            </a:endParaRPr>
          </a:p>
          <a:p>
            <a:pPr indent="0" lvl="0" marL="457200" marR="0" rtl="0" algn="just">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just">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Of course, further deeper analysis can be done first, especially for analysis in months that experience losses.</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Reference</a:t>
            </a:r>
            <a:endParaRPr/>
          </a:p>
        </p:txBody>
      </p:sp>
      <p:sp>
        <p:nvSpPr>
          <p:cNvPr id="351" name="Google Shape;351;p2"/>
          <p:cNvSpPr txBox="1"/>
          <p:nvPr/>
        </p:nvSpPr>
        <p:spPr>
          <a:xfrm>
            <a:off x="401515" y="1584375"/>
            <a:ext cx="113889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000">
                <a:solidFill>
                  <a:srgbClr val="242424"/>
                </a:solidFill>
                <a:highlight>
                  <a:srgbClr val="FFFFFF"/>
                </a:highlight>
                <a:latin typeface="Sora"/>
                <a:ea typeface="Sora"/>
                <a:cs typeface="Sora"/>
                <a:sym typeface="Sora"/>
              </a:rPr>
              <a:t>[1] </a:t>
            </a:r>
            <a:r>
              <a:rPr lang="en-US" sz="2000" u="sng">
                <a:solidFill>
                  <a:schemeClr val="hlink"/>
                </a:solidFill>
                <a:highlight>
                  <a:srgbClr val="FFFFFF"/>
                </a:highlight>
                <a:latin typeface="Sora"/>
                <a:ea typeface="Sora"/>
                <a:cs typeface="Sora"/>
                <a:sym typeface="Sora"/>
                <a:hlinkClick r:id="rId3"/>
              </a:rPr>
              <a:t>https://siswa.pacmann.ai</a:t>
            </a:r>
            <a:endParaRPr sz="2000" u="sng">
              <a:solidFill>
                <a:schemeClr val="hlink"/>
              </a:solidFill>
              <a:highlight>
                <a:srgbClr val="FFFFFF"/>
              </a:highlight>
              <a:latin typeface="Sora"/>
              <a:ea typeface="Sora"/>
              <a:cs typeface="Sora"/>
              <a:sym typeface="Sora"/>
            </a:endParaRPr>
          </a:p>
          <a:p>
            <a:pPr indent="0" lvl="0" marL="0" marR="0" rtl="0" algn="l">
              <a:lnSpc>
                <a:spcPct val="100000"/>
              </a:lnSpc>
              <a:spcBef>
                <a:spcPts val="0"/>
              </a:spcBef>
              <a:spcAft>
                <a:spcPts val="0"/>
              </a:spcAft>
              <a:buClr>
                <a:schemeClr val="dk1"/>
              </a:buClr>
              <a:buSzPts val="1100"/>
              <a:buFont typeface="Arial"/>
              <a:buNone/>
            </a:pPr>
            <a:r>
              <a:t/>
            </a:r>
            <a:endParaRPr sz="2000" u="sng">
              <a:solidFill>
                <a:schemeClr val="hlink"/>
              </a:solidFill>
              <a:highlight>
                <a:srgbClr val="FFFFFF"/>
              </a:highlight>
              <a:latin typeface="Sora"/>
              <a:ea typeface="Sora"/>
              <a:cs typeface="Sora"/>
              <a:sym typeface="Sora"/>
            </a:endParaRPr>
          </a:p>
          <a:p>
            <a:pPr indent="0" lvl="0" marL="0" marR="0" rtl="0" algn="l">
              <a:lnSpc>
                <a:spcPct val="100000"/>
              </a:lnSpc>
              <a:spcBef>
                <a:spcPts val="0"/>
              </a:spcBef>
              <a:spcAft>
                <a:spcPts val="0"/>
              </a:spcAft>
              <a:buNone/>
            </a:pPr>
            <a:r>
              <a:rPr lang="en-US" sz="2000">
                <a:solidFill>
                  <a:srgbClr val="242424"/>
                </a:solidFill>
                <a:highlight>
                  <a:srgbClr val="FFFFFF"/>
                </a:highlight>
                <a:latin typeface="Sora"/>
                <a:ea typeface="Sora"/>
                <a:cs typeface="Sora"/>
                <a:sym typeface="Sora"/>
              </a:rPr>
              <a:t>[2] Regression and Other Stories. — </a:t>
            </a:r>
            <a:r>
              <a:rPr i="1" lang="en-US" sz="2000">
                <a:solidFill>
                  <a:srgbClr val="242424"/>
                </a:solidFill>
                <a:highlight>
                  <a:srgbClr val="FFFFFF"/>
                </a:highlight>
                <a:latin typeface="Sora"/>
                <a:ea typeface="Sora"/>
                <a:cs typeface="Sora"/>
                <a:sym typeface="Sora"/>
              </a:rPr>
              <a:t>Andrew Gelman, Jennifer Hill, and Aki Vehtari</a:t>
            </a:r>
            <a:endParaRPr i="1" sz="2000">
              <a:solidFill>
                <a:srgbClr val="242424"/>
              </a:solidFill>
              <a:highlight>
                <a:srgbClr val="FFFFFF"/>
              </a:highlight>
              <a:latin typeface="Sora"/>
              <a:ea typeface="Sora"/>
              <a:cs typeface="Sora"/>
              <a:sym typeface="Sora"/>
            </a:endParaRPr>
          </a:p>
          <a:p>
            <a:pPr indent="0" lvl="0" marL="0" marR="0" rtl="0" algn="l">
              <a:lnSpc>
                <a:spcPct val="100000"/>
              </a:lnSpc>
              <a:spcBef>
                <a:spcPts val="0"/>
              </a:spcBef>
              <a:spcAft>
                <a:spcPts val="0"/>
              </a:spcAft>
              <a:buNone/>
            </a:pPr>
            <a:r>
              <a:t/>
            </a:r>
            <a:endParaRPr i="1" sz="2000">
              <a:solidFill>
                <a:srgbClr val="242424"/>
              </a:solidFill>
              <a:highlight>
                <a:srgbClr val="FFFFFF"/>
              </a:highlight>
              <a:latin typeface="Sora"/>
              <a:ea typeface="Sora"/>
              <a:cs typeface="Sora"/>
              <a:sym typeface="Sora"/>
            </a:endParaRPr>
          </a:p>
          <a:p>
            <a:pPr indent="0" lvl="0" marL="0" marR="0" rtl="0" algn="l">
              <a:lnSpc>
                <a:spcPct val="100000"/>
              </a:lnSpc>
              <a:spcBef>
                <a:spcPts val="0"/>
              </a:spcBef>
              <a:spcAft>
                <a:spcPts val="0"/>
              </a:spcAft>
              <a:buNone/>
            </a:pPr>
            <a:r>
              <a:rPr lang="en-US" sz="2000">
                <a:solidFill>
                  <a:srgbClr val="242424"/>
                </a:solidFill>
                <a:highlight>
                  <a:srgbClr val="FFFFFF"/>
                </a:highlight>
                <a:latin typeface="Sora"/>
                <a:ea typeface="Sora"/>
                <a:cs typeface="Sora"/>
                <a:sym typeface="Sora"/>
              </a:rPr>
              <a:t>[3] Carlos Silva. (2022 December 15). 1</a:t>
            </a:r>
            <a:r>
              <a:rPr i="1" lang="en-US" sz="2000">
                <a:solidFill>
                  <a:srgbClr val="242424"/>
                </a:solidFill>
                <a:highlight>
                  <a:srgbClr val="FFFFFF"/>
                </a:highlight>
                <a:latin typeface="Sora"/>
                <a:ea typeface="Sora"/>
                <a:cs typeface="Sora"/>
                <a:sym typeface="Sora"/>
              </a:rPr>
              <a:t>2 SEO Techniques to Boost Organic Traffic + Rankings</a:t>
            </a:r>
            <a:r>
              <a:rPr lang="en-US" sz="2000">
                <a:solidFill>
                  <a:srgbClr val="242424"/>
                </a:solidFill>
                <a:highlight>
                  <a:srgbClr val="FFFFFF"/>
                </a:highlight>
                <a:latin typeface="Sora"/>
                <a:ea typeface="Sora"/>
                <a:cs typeface="Sora"/>
                <a:sym typeface="Sora"/>
              </a:rPr>
              <a:t>. Retrieved January 29, 2023, from </a:t>
            </a:r>
            <a:r>
              <a:rPr lang="en-US" sz="2000" u="sng">
                <a:solidFill>
                  <a:schemeClr val="hlink"/>
                </a:solidFill>
                <a:highlight>
                  <a:srgbClr val="FFFFFF"/>
                </a:highlight>
                <a:latin typeface="Sora"/>
                <a:ea typeface="Sora"/>
                <a:cs typeface="Sora"/>
                <a:sym typeface="Sora"/>
                <a:hlinkClick r:id="rId4"/>
              </a:rPr>
              <a:t>https://www.semrush.com/blog/seo-techniques/</a:t>
            </a:r>
            <a:endParaRPr sz="2000" u="sng">
              <a:solidFill>
                <a:schemeClr val="hlink"/>
              </a:solidFill>
              <a:highlight>
                <a:srgbClr val="FFFFFF"/>
              </a:highlight>
              <a:latin typeface="Sora"/>
              <a:ea typeface="Sora"/>
              <a:cs typeface="Sora"/>
              <a:sym typeface="Sora"/>
            </a:endParaRPr>
          </a:p>
          <a:p>
            <a:pPr indent="0" lvl="0" marL="0" marR="0" rtl="0" algn="l">
              <a:lnSpc>
                <a:spcPct val="100000"/>
              </a:lnSpc>
              <a:spcBef>
                <a:spcPts val="0"/>
              </a:spcBef>
              <a:spcAft>
                <a:spcPts val="0"/>
              </a:spcAft>
              <a:buNone/>
            </a:pPr>
            <a:r>
              <a:t/>
            </a:r>
            <a:endParaRPr sz="2000" u="sng">
              <a:solidFill>
                <a:schemeClr val="hlink"/>
              </a:solidFill>
              <a:highlight>
                <a:srgbClr val="FFFFFF"/>
              </a:highlight>
              <a:latin typeface="Sora"/>
              <a:ea typeface="Sora"/>
              <a:cs typeface="Sora"/>
              <a:sym typeface="Sora"/>
            </a:endParaRPr>
          </a:p>
          <a:p>
            <a:pPr indent="0" lvl="0" marL="0" marR="0" rtl="0" algn="l">
              <a:lnSpc>
                <a:spcPct val="100000"/>
              </a:lnSpc>
              <a:spcBef>
                <a:spcPts val="0"/>
              </a:spcBef>
              <a:spcAft>
                <a:spcPts val="0"/>
              </a:spcAft>
              <a:buNone/>
            </a:pPr>
            <a:r>
              <a:rPr lang="en-US" sz="2000">
                <a:solidFill>
                  <a:srgbClr val="242424"/>
                </a:solidFill>
                <a:highlight>
                  <a:srgbClr val="FFFFFF"/>
                </a:highlight>
                <a:latin typeface="Sora"/>
                <a:ea typeface="Sora"/>
                <a:cs typeface="Sora"/>
                <a:sym typeface="Sora"/>
              </a:rPr>
              <a:t>[4] Vallaeys, F. (2021, June 23).</a:t>
            </a:r>
            <a:r>
              <a:rPr i="1" lang="en-US" sz="2000">
                <a:solidFill>
                  <a:srgbClr val="242424"/>
                </a:solidFill>
                <a:highlight>
                  <a:srgbClr val="FFFFFF"/>
                </a:highlight>
                <a:latin typeface="Sora"/>
                <a:ea typeface="Sora"/>
                <a:cs typeface="Sora"/>
                <a:sym typeface="Sora"/>
              </a:rPr>
              <a:t> Google phrase match: Everything you need to know.</a:t>
            </a:r>
            <a:r>
              <a:rPr lang="en-US" sz="2000">
                <a:solidFill>
                  <a:srgbClr val="242424"/>
                </a:solidFill>
                <a:highlight>
                  <a:srgbClr val="FFFFFF"/>
                </a:highlight>
                <a:latin typeface="Sora"/>
                <a:ea typeface="Sora"/>
                <a:cs typeface="Sora"/>
                <a:sym typeface="Sora"/>
              </a:rPr>
              <a:t> Search Engine Journal. Retrieved January 18, 2023, from </a:t>
            </a:r>
            <a:r>
              <a:rPr lang="en-US" sz="2000" u="sng">
                <a:solidFill>
                  <a:schemeClr val="hlink"/>
                </a:solidFill>
                <a:highlight>
                  <a:srgbClr val="FFFFFF"/>
                </a:highlight>
                <a:latin typeface="Sora"/>
                <a:ea typeface="Sora"/>
                <a:cs typeface="Sora"/>
                <a:sym typeface="Sora"/>
                <a:hlinkClick r:id="rId5"/>
              </a:rPr>
              <a:t>https://www.searchenginejournal.com/google-phrase-match-guide/410514/</a:t>
            </a:r>
            <a:endParaRPr sz="2000">
              <a:solidFill>
                <a:srgbClr val="242424"/>
              </a:solidFill>
              <a:highlight>
                <a:srgbClr val="FFFFFF"/>
              </a:highlight>
              <a:latin typeface="Sora"/>
              <a:ea typeface="Sora"/>
              <a:cs typeface="Sora"/>
              <a:sym typeface="Sor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c19338028d_0_10"/>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1939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2000" u="none" cap="none" strike="noStrike">
                <a:solidFill>
                  <a:srgbClr val="103864"/>
                </a:solidFill>
                <a:latin typeface="Sora"/>
                <a:ea typeface="Sora"/>
                <a:cs typeface="Sora"/>
                <a:sym typeface="Sora"/>
              </a:rPr>
              <a:t>T</a:t>
            </a:r>
            <a:r>
              <a:rPr lang="en-US" sz="2000">
                <a:solidFill>
                  <a:srgbClr val="242424"/>
                </a:solidFill>
                <a:highlight>
                  <a:srgbClr val="FFFFFF"/>
                </a:highlight>
                <a:latin typeface="Sora"/>
                <a:ea typeface="Sora"/>
                <a:cs typeface="Sora"/>
                <a:sym typeface="Sora"/>
              </a:rPr>
              <a:t>his is final project Business Analytics in Pacmann course. As a data analyst, being able to explore data, find solutions to problems, and produce actionable insights is a crucial skill that must be possessed. Therefore, in this project, I aim to put these skills into practice and demonstrate my proficiency in leveraging data for meaningful decision-making. We know that marketing analytics is one of the main branches of business analytics. In this analysis, a company's advertising campaign is analyzed. </a:t>
            </a:r>
            <a:endParaRPr sz="2000">
              <a:solidFill>
                <a:srgbClr val="242424"/>
              </a:solidFill>
              <a:highlight>
                <a:srgbClr val="FFFFFF"/>
              </a:highlight>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43abdb1dd9_0_1"/>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lang="en-US" sz="4000"/>
              <a:t>Topic, Dataset, and Tool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451da43991_0_5"/>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Topics</a:t>
            </a:r>
            <a:endParaRPr/>
          </a:p>
        </p:txBody>
      </p:sp>
      <p:sp>
        <p:nvSpPr>
          <p:cNvPr id="222" name="Google Shape;222;g1451da43991_0_5"/>
          <p:cNvSpPr txBox="1"/>
          <p:nvPr/>
        </p:nvSpPr>
        <p:spPr>
          <a:xfrm>
            <a:off x="401515" y="1584375"/>
            <a:ext cx="11388900" cy="1323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lang="en-US" sz="2000">
                <a:solidFill>
                  <a:srgbClr val="103864"/>
                </a:solidFill>
                <a:latin typeface="Sora"/>
                <a:ea typeface="Sora"/>
                <a:cs typeface="Sora"/>
                <a:sym typeface="Sora"/>
              </a:rPr>
              <a:t>"Analyzing Paid Search Campaign Data for Mall Businesses" discusses how paid advertising campaign data is utilized to analyze the performance of mall businesses and optimize their marketing strategies. Additionally, it delves into the use of data and data analysis methods to provide better insights to mall business owners.</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43abdb1dd9_0_6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Dataset</a:t>
            </a:r>
            <a:endParaRPr/>
          </a:p>
        </p:txBody>
      </p:sp>
      <p:sp>
        <p:nvSpPr>
          <p:cNvPr id="228" name="Google Shape;228;g243abdb1dd9_0_61"/>
          <p:cNvSpPr txBox="1"/>
          <p:nvPr/>
        </p:nvSpPr>
        <p:spPr>
          <a:xfrm>
            <a:off x="401525" y="1584375"/>
            <a:ext cx="11388900" cy="16965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lang="en-US" sz="2000">
                <a:solidFill>
                  <a:srgbClr val="242424"/>
                </a:solidFill>
                <a:highlight>
                  <a:srgbClr val="FFFFFF"/>
                </a:highlight>
                <a:latin typeface="Sora"/>
                <a:ea typeface="Sora"/>
                <a:cs typeface="Sora"/>
                <a:sym typeface="Sora"/>
              </a:rPr>
              <a:t>In this project, there is a real dataset from </a:t>
            </a:r>
            <a:r>
              <a:rPr lang="en-US" sz="2000" u="sng">
                <a:solidFill>
                  <a:schemeClr val="hlink"/>
                </a:solidFill>
                <a:highlight>
                  <a:srgbClr val="FFFFFF"/>
                </a:highlight>
                <a:latin typeface="Sora"/>
                <a:ea typeface="Sora"/>
                <a:cs typeface="Sora"/>
                <a:sym typeface="Sora"/>
                <a:hlinkClick r:id="rId3"/>
              </a:rPr>
              <a:t>Kaggle</a:t>
            </a:r>
            <a:r>
              <a:rPr lang="en-US" sz="2000">
                <a:solidFill>
                  <a:srgbClr val="242424"/>
                </a:solidFill>
                <a:highlight>
                  <a:srgbClr val="FFFFFF"/>
                </a:highlight>
                <a:latin typeface="Sora"/>
                <a:ea typeface="Sora"/>
                <a:cs typeface="Sora"/>
                <a:sym typeface="Sora"/>
              </a:rPr>
              <a:t> it containing data of a 2021, 5 months paid search campaign of a Us shopping mall (that for privacy reasons for this project the name has been anonymized) promoting through paid search coupons and promo codes. The dataset contains information about the ad group advertising, clicks, conversions, impressions, revenues and costs(see below the dataset dictionary). </a:t>
            </a:r>
            <a:endParaRPr i="0" sz="2000" u="none" cap="none" strike="noStrike">
              <a:solidFill>
                <a:srgbClr val="103864"/>
              </a:solidFill>
              <a:latin typeface="Sora"/>
              <a:ea typeface="Sora"/>
              <a:cs typeface="Sora"/>
              <a:sym typeface="Sora"/>
            </a:endParaRPr>
          </a:p>
        </p:txBody>
      </p:sp>
      <p:pic>
        <p:nvPicPr>
          <p:cNvPr id="229" name="Google Shape;229;g243abdb1dd9_0_61"/>
          <p:cNvPicPr preferRelativeResize="0"/>
          <p:nvPr/>
        </p:nvPicPr>
        <p:blipFill>
          <a:blip r:embed="rId4">
            <a:alphaModFix/>
          </a:blip>
          <a:stretch>
            <a:fillRect/>
          </a:stretch>
        </p:blipFill>
        <p:spPr>
          <a:xfrm>
            <a:off x="381000" y="3699775"/>
            <a:ext cx="11430000" cy="193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43abdb1dd9_0_66"/>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a:t>Tool</a:t>
            </a:r>
            <a:endParaRPr/>
          </a:p>
        </p:txBody>
      </p:sp>
      <p:sp>
        <p:nvSpPr>
          <p:cNvPr id="235" name="Google Shape;235;g243abdb1dd9_0_66"/>
          <p:cNvSpPr txBox="1"/>
          <p:nvPr/>
        </p:nvSpPr>
        <p:spPr>
          <a:xfrm>
            <a:off x="401525" y="1584375"/>
            <a:ext cx="11388900" cy="968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lang="en-US" sz="2000">
                <a:solidFill>
                  <a:srgbClr val="103864"/>
                </a:solidFill>
                <a:latin typeface="Sora"/>
                <a:ea typeface="Sora"/>
                <a:cs typeface="Sora"/>
                <a:sym typeface="Sora"/>
              </a:rPr>
              <a:t>The tools used in this project are Visual Studio Code (.ipynb) for data preprocessing and Tableau for dashboard visualization.</a:t>
            </a:r>
            <a:endParaRPr b="0" i="0" sz="2000" u="none" cap="none" strike="noStrike">
              <a:solidFill>
                <a:srgbClr val="103864"/>
              </a:solidFill>
              <a:latin typeface="Sora"/>
              <a:ea typeface="Sora"/>
              <a:cs typeface="Sora"/>
              <a:sym typeface="Sora"/>
            </a:endParaRPr>
          </a:p>
        </p:txBody>
      </p:sp>
      <p:pic>
        <p:nvPicPr>
          <p:cNvPr id="236" name="Google Shape;236;g243abdb1dd9_0_66"/>
          <p:cNvPicPr preferRelativeResize="0"/>
          <p:nvPr/>
        </p:nvPicPr>
        <p:blipFill rotWithShape="1">
          <a:blip r:embed="rId3">
            <a:alphaModFix/>
          </a:blip>
          <a:srcRect b="18197" l="20126" r="19559" t="9989"/>
          <a:stretch/>
        </p:blipFill>
        <p:spPr>
          <a:xfrm>
            <a:off x="5995750" y="3382524"/>
            <a:ext cx="3027851" cy="2403551"/>
          </a:xfrm>
          <a:prstGeom prst="rect">
            <a:avLst/>
          </a:prstGeom>
          <a:noFill/>
          <a:ln>
            <a:noFill/>
          </a:ln>
        </p:spPr>
      </p:pic>
      <p:pic>
        <p:nvPicPr>
          <p:cNvPr id="237" name="Google Shape;237;g243abdb1dd9_0_66"/>
          <p:cNvPicPr preferRelativeResize="0"/>
          <p:nvPr/>
        </p:nvPicPr>
        <p:blipFill>
          <a:blip r:embed="rId4">
            <a:alphaModFix/>
          </a:blip>
          <a:stretch>
            <a:fillRect/>
          </a:stretch>
        </p:blipFill>
        <p:spPr>
          <a:xfrm>
            <a:off x="2404451" y="3382525"/>
            <a:ext cx="3027850" cy="227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42ad2f6649_0_1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103864"/>
              </a:buClr>
              <a:buSzPct val="100000"/>
              <a:buFont typeface="Sora"/>
              <a:buNone/>
            </a:pPr>
            <a:r>
              <a:rPr lang="en-US" sz="4000"/>
              <a:t>Problem Statements, Goals, </a:t>
            </a:r>
            <a:endParaRPr sz="4000"/>
          </a:p>
          <a:p>
            <a:pPr indent="0" lvl="0" marL="0" rtl="0" algn="ctr">
              <a:lnSpc>
                <a:spcPct val="90000"/>
              </a:lnSpc>
              <a:spcBef>
                <a:spcPts val="0"/>
              </a:spcBef>
              <a:spcAft>
                <a:spcPts val="0"/>
              </a:spcAft>
              <a:buClr>
                <a:srgbClr val="103864"/>
              </a:buClr>
              <a:buSzPct val="100000"/>
              <a:buFont typeface="Sora"/>
              <a:buNone/>
            </a:pPr>
            <a:r>
              <a:rPr lang="en-US" sz="4000"/>
              <a:t>Metrics, and Scenario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2022-06-30T03:08:43Z</dcterms:created>
  <dc:creator>RIDO TRI PUTRA</dc:creator>
</cp:coreProperties>
</file>